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22"/>
  </p:notesMasterIdLst>
  <p:sldIdLst>
    <p:sldId id="1149" r:id="rId2"/>
    <p:sldId id="1158" r:id="rId3"/>
    <p:sldId id="1176" r:id="rId4"/>
    <p:sldId id="1181" r:id="rId5"/>
    <p:sldId id="1159" r:id="rId6"/>
    <p:sldId id="1179" r:id="rId7"/>
    <p:sldId id="1177" r:id="rId8"/>
    <p:sldId id="1175" r:id="rId9"/>
    <p:sldId id="1178" r:id="rId10"/>
    <p:sldId id="1180" r:id="rId11"/>
    <p:sldId id="1151" r:id="rId12"/>
    <p:sldId id="267" r:id="rId13"/>
    <p:sldId id="376" r:id="rId14"/>
    <p:sldId id="375" r:id="rId15"/>
    <p:sldId id="1143" r:id="rId16"/>
    <p:sldId id="339" r:id="rId17"/>
    <p:sldId id="372" r:id="rId18"/>
    <p:sldId id="361" r:id="rId19"/>
    <p:sldId id="1194" r:id="rId20"/>
    <p:sldId id="1144" r:id="rId2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7"/>
    <p:restoredTop sz="95721"/>
  </p:normalViewPr>
  <p:slideViewPr>
    <p:cSldViewPr snapToGrid="0">
      <p:cViewPr varScale="1">
        <p:scale>
          <a:sx n="157" d="100"/>
          <a:sy n="157" d="100"/>
        </p:scale>
        <p:origin x="3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74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7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01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08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0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F342CDD2-2AE1-8A4A-8095-5532D71C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CDDB35B5-2267-CF4E-B604-0F9D5E8B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3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16BA02C-9B5A-1244-A36A-95D745D0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681A27-BF63-2F48-9702-428AF02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87236-8951-C84F-B37D-1150F8AE155A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883171-B93C-8D4A-86C1-114E0DEAF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681" r:id="rId3"/>
    <p:sldLayoutId id="2147483711" r:id="rId4"/>
    <p:sldLayoutId id="214748370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14" y="1659715"/>
            <a:ext cx="4708881" cy="1346992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Advanced Data Analysis</a:t>
            </a:r>
            <a:br>
              <a:rPr lang="en-US" sz="3200" dirty="0"/>
            </a:br>
            <a:r>
              <a:rPr lang="en-US" sz="3200" dirty="0"/>
              <a:t>map() &amp; Custom Functions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901917B-BE53-0546-8DA6-726AB9CCA5C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with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_value 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   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/3000.0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/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/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127091"/>
              </p:ext>
            </p:extLst>
          </p:nvPr>
        </p:nvGraphicFramePr>
        <p:xfrm>
          <a:off x="5866381" y="1354761"/>
          <a:ext cx="2324441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25902"/>
              </p:ext>
            </p:extLst>
          </p:nvPr>
        </p:nvGraphicFramePr>
        <p:xfrm>
          <a:off x="5866378" y="3590063"/>
          <a:ext cx="2330278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13.3%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520178"/>
              </p:ext>
            </p:extLst>
          </p:nvPr>
        </p:nvGraphicFramePr>
        <p:xfrm>
          <a:off x="5873261" y="109365"/>
          <a:ext cx="232444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33.3%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12843"/>
              </p:ext>
            </p:extLst>
          </p:nvPr>
        </p:nvGraphicFramePr>
        <p:xfrm>
          <a:off x="5866379" y="2626687"/>
          <a:ext cx="233027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3.3%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8047175" y="483259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8047175" y="1712823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8047175" y="3959164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8047175" y="2977009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Custom Functions</a:t>
            </a:r>
          </a:p>
        </p:txBody>
      </p:sp>
    </p:spTree>
    <p:extLst>
      <p:ext uri="{BB962C8B-B14F-4D97-AF65-F5344CB8AC3E}">
        <p14:creationId xmlns:p14="http://schemas.microsoft.com/office/powerpoint/2010/main" val="22107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Recall: 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Flux is a functional data scripting and query language</a:t>
            </a:r>
          </a:p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71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and using a custom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</a:t>
            </a:r>
            <a:r>
              <a:rPr lang="en-GB" dirty="0"/>
              <a:t> &lt;&lt;implementation&gt;&gt;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 = (r) =&gt; r*r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range(start: -1h)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"samples")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map(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({ _value: 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squared(</a:t>
            </a:r>
            <a:r>
              <a:rPr lang="en-GB" sz="1600" b="1" dirty="0" err="1">
                <a:solidFill>
                  <a:schemeClr val="accent2"/>
                </a:solidFill>
                <a:latin typeface="Courier" pitchFamily="2" charset="0"/>
              </a:rPr>
              <a:t>r._value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)</a:t>
            </a:r>
            <a:r>
              <a:rPr lang="en-GB" sz="1600" dirty="0">
                <a:latin typeface="Courier" pitchFamily="2" charset="0"/>
              </a:rPr>
              <a:t>})) 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r._value</a:t>
            </a:r>
            <a:r>
              <a:rPr lang="en-GB" sz="1600" dirty="0">
                <a:latin typeface="Courier" pitchFamily="2" charset="0"/>
              </a:rPr>
              <a:t> &gt; 23.2)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72511-79F1-7147-922C-3146E9248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pipe forwardable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03547" cy="339116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=&lt;-,</a:t>
            </a:r>
            <a:r>
              <a:rPr lang="en-GB" dirty="0"/>
              <a:t> 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 </a:t>
            </a:r>
            <a:br>
              <a:rPr lang="en-GB" b="1" dirty="0">
                <a:solidFill>
                  <a:srgbClr val="FFC000"/>
                </a:solidFill>
                <a:latin typeface="Courier" pitchFamily="2" charset="0"/>
              </a:rPr>
            </a:b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          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|&gt; </a:t>
            </a:r>
            <a:r>
              <a:rPr lang="en-GB" dirty="0"/>
              <a:t>&lt;&lt; implementation &gt;&gt;</a:t>
            </a:r>
          </a:p>
          <a:p>
            <a:pPr lvl="0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Example</a:t>
            </a: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=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=&lt;-) =&gt;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lang="it-IT" sz="1500" dirty="0">
              <a:solidFill>
                <a:schemeClr val="accen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from(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(start: -1h)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samples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&gt; 23.2)</a:t>
            </a:r>
            <a:endParaRPr lang="it-IT" sz="500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F8D2E8-A0F7-214B-99DD-56FB29D24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4EAA4-C254-9342-9527-2B2A86678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5400" b="0" i="0" u="none" strike="noStrike" kern="0" cap="none" spc="0" normalizeH="0" baseline="0" noProof="0" dirty="0">
                <a:ln>
                  <a:noFill/>
                </a:ln>
                <a:solidFill>
                  <a:srgbClr val="00C9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D7C6-71FB-BA45-9117-0B604995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GB">
                <a:solidFill>
                  <a:srgbClr val="D7E5E6"/>
                </a:solidFill>
              </a:rPr>
              <a:t>E. Della Valle &amp; M. Balduini - Flux@Cisco - Virtual - 2020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7E5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0EDDC-E38A-944F-B9CB-B0C6554768E0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Map functions</a:t>
            </a:r>
            <a:endParaRPr lang="en-US" sz="1800" noProof="0" dirty="0"/>
          </a:p>
          <a:p>
            <a:r>
              <a:rPr lang="en-US" sz="1800" noProof="0" dirty="0"/>
              <a:t>Custom functions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CB71B-201F-414E-8F3A-0E3D7F1F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F1C7-F4AB-0E4A-AD40-FA31FCB6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Correct the temperature observations of the cooking base area by by subtracting a delta of 5°C to each value</a:t>
            </a:r>
          </a:p>
          <a:p>
            <a:r>
              <a:rPr lang="en-GB" dirty="0"/>
              <a:t>Use an inline map</a:t>
            </a:r>
          </a:p>
          <a:p>
            <a:r>
              <a:rPr lang="en-GB" dirty="0"/>
              <a:t>Create a custom function to be used in the inline map</a:t>
            </a:r>
          </a:p>
          <a:p>
            <a:r>
              <a:rPr lang="en-GB" dirty="0"/>
              <a:t>Create a custom pipe forwardable function</a:t>
            </a:r>
            <a:br>
              <a:rPr lang="en-GB" dirty="0"/>
            </a:br>
            <a:r>
              <a:rPr lang="en-GB" dirty="0"/>
              <a:t>that contains a map</a:t>
            </a:r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37626-CB50-F240-A5CF-9F3783A72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A0AD6-EE1A-534B-9BA8-AF8FD6F8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?</a:t>
            </a:r>
          </a:p>
          <a:p>
            <a:pPr lvl="1"/>
            <a:r>
              <a:rPr lang="en-US" dirty="0"/>
              <a:t>in Flux, map() always adds a column to each table – ?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?</a:t>
            </a:r>
          </a:p>
          <a:p>
            <a:pPr lvl="1"/>
            <a:r>
              <a:rPr lang="en-US" dirty="0"/>
              <a:t>you can pass a custom functions only to a map() – ?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5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T</a:t>
            </a:r>
          </a:p>
          <a:p>
            <a:pPr lvl="1"/>
            <a:r>
              <a:rPr lang="en-US" dirty="0"/>
              <a:t>in Flux, map() always adds a column to each table – F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T</a:t>
            </a:r>
          </a:p>
          <a:p>
            <a:pPr lvl="1"/>
            <a:r>
              <a:rPr lang="en-US" dirty="0"/>
              <a:t>you can pass a custom functions only to a map() – F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0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map()</a:t>
            </a:r>
          </a:p>
        </p:txBody>
      </p:sp>
    </p:spTree>
    <p:extLst>
      <p:ext uri="{BB962C8B-B14F-4D97-AF65-F5344CB8AC3E}">
        <p14:creationId xmlns:p14="http://schemas.microsoft.com/office/powerpoint/2010/main" val="37870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Advanced Data Analysis</a:t>
            </a:r>
            <a:br>
              <a:rPr lang="en-US" sz="2800"/>
            </a:br>
            <a:r>
              <a:rPr lang="en-US" sz="2800"/>
              <a:t>map() &amp; Custom Functions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EFA112-6682-7447-9B6D-C29138F08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0F1501-9B1A-1F48-8D0C-19FE124C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41" y="1396739"/>
            <a:ext cx="4182887" cy="3391161"/>
          </a:xfrm>
        </p:spPr>
        <p:txBody>
          <a:bodyPr/>
          <a:lstStyle/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It applies a function to each element of a collection</a:t>
            </a:r>
          </a:p>
          <a:p>
            <a:pPr lvl="1"/>
            <a:r>
              <a:rPr lang="en-US" dirty="0"/>
              <a:t>e.g., double each number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584109E-1446-674B-9C77-040A5187E326}"/>
              </a:ext>
            </a:extLst>
          </p:cNvPr>
          <p:cNvSpPr txBox="1">
            <a:spLocks/>
          </p:cNvSpPr>
          <p:nvPr/>
        </p:nvSpPr>
        <p:spPr>
          <a:xfrm>
            <a:off x="4874506" y="1396739"/>
            <a:ext cx="4182887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What’s for?</a:t>
            </a:r>
          </a:p>
          <a:p>
            <a:pPr lvl="1"/>
            <a:r>
              <a:rPr lang="en-US" dirty="0"/>
              <a:t>Combine data</a:t>
            </a:r>
          </a:p>
          <a:p>
            <a:pPr lvl="1"/>
            <a:r>
              <a:rPr lang="en-US" dirty="0"/>
              <a:t>Derive data</a:t>
            </a:r>
          </a:p>
          <a:p>
            <a:pPr lvl="1"/>
            <a:r>
              <a:rPr lang="en-US" dirty="0"/>
              <a:t>Enrich data</a:t>
            </a:r>
          </a:p>
          <a:p>
            <a:pPr lvl="1"/>
            <a:r>
              <a:rPr lang="en-US" dirty="0"/>
              <a:t>Clean data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Turn data into information!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EA73EF-5463-FC4C-A04D-B3FC6C7C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2752" t="13372" r="25582" b="48268"/>
          <a:stretch/>
        </p:blipFill>
        <p:spPr>
          <a:xfrm>
            <a:off x="1835546" y="2751862"/>
            <a:ext cx="2286000" cy="14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069E-5016-7A4C-A386-31CA0A66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 in flux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E172-3B1F-6349-B70C-2FEFA95A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49192" cy="339116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map()</a:t>
            </a:r>
            <a:r>
              <a:rPr lang="en-US" dirty="0"/>
              <a:t> function applies a function to each record in the input tables </a:t>
            </a:r>
          </a:p>
          <a:p>
            <a:r>
              <a:rPr lang="en-US" dirty="0"/>
              <a:t>The modified records are assigned to new tables based on the group key of the input table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78B9-6E1F-1142-A3E3-C1C2821CA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78428-23AC-534D-AD4D-967DFA2B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BC20-06E7-7A4F-AEA7-F1E83C257BB5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</p:spTree>
    <p:extLst>
      <p:ext uri="{BB962C8B-B14F-4D97-AF65-F5344CB8AC3E}">
        <p14:creationId xmlns:p14="http://schemas.microsoft.com/office/powerpoint/2010/main" val="1484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A62B29-C2B1-8E48-B41E-F813A85B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457" t="16943" r="26938" b="10366"/>
          <a:stretch/>
        </p:blipFill>
        <p:spPr>
          <a:xfrm>
            <a:off x="2983484" y="1064662"/>
            <a:ext cx="3168503" cy="3619135"/>
          </a:xfrm>
          <a:prstGeom prst="rect">
            <a:avLst/>
          </a:prstGeom>
        </p:spPr>
      </p:pic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Combine/derive data with map()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FF4EF5-1EBA-E74A-96C8-83BDEC8A99BD}"/>
              </a:ext>
            </a:extLst>
          </p:cNvPr>
          <p:cNvSpPr/>
          <p:nvPr/>
        </p:nvSpPr>
        <p:spPr>
          <a:xfrm>
            <a:off x="5012643" y="2477382"/>
            <a:ext cx="197309" cy="180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648A1E-C7F2-7544-A0D1-05CE00CBFFDE}"/>
              </a:ext>
            </a:extLst>
          </p:cNvPr>
          <p:cNvSpPr/>
          <p:nvPr/>
        </p:nvSpPr>
        <p:spPr>
          <a:xfrm>
            <a:off x="5870350" y="1251087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0ED512-5FAB-F545-AFFB-8603E44C5EE4}"/>
              </a:ext>
            </a:extLst>
          </p:cNvPr>
          <p:cNvSpPr/>
          <p:nvPr/>
        </p:nvSpPr>
        <p:spPr>
          <a:xfrm>
            <a:off x="5852626" y="2424215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0B8ED6-F91A-AA48-A01B-35E1F831791A}"/>
              </a:ext>
            </a:extLst>
          </p:cNvPr>
          <p:cNvSpPr/>
          <p:nvPr/>
        </p:nvSpPr>
        <p:spPr>
          <a:xfrm>
            <a:off x="5856164" y="3565451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/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/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684753"/>
              </p:ext>
            </p:extLst>
          </p:nvPr>
        </p:nvGraphicFramePr>
        <p:xfrm>
          <a:off x="5866381" y="1354761"/>
          <a:ext cx="59566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878348"/>
              </p:ext>
            </p:extLst>
          </p:nvPr>
        </p:nvGraphicFramePr>
        <p:xfrm>
          <a:off x="5866379" y="3590063"/>
          <a:ext cx="590584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902180"/>
              </p:ext>
            </p:extLst>
          </p:nvPr>
        </p:nvGraphicFramePr>
        <p:xfrm>
          <a:off x="5873261" y="109365"/>
          <a:ext cx="595663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377812"/>
              </p:ext>
            </p:extLst>
          </p:nvPr>
        </p:nvGraphicFramePr>
        <p:xfrm>
          <a:off x="5866380" y="2626687"/>
          <a:ext cx="590584" cy="57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0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 data using map(r </a:t>
            </a:r>
            <a:r>
              <a:rPr lang="en-US" dirty="0">
                <a:solidFill>
                  <a:schemeClr val="accent1"/>
                </a:solidFill>
              </a:rPr>
              <a:t>with</a:t>
            </a:r>
            <a:r>
              <a:rPr lang="en-US" dirty="0"/>
              <a:t>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699691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686626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649868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b="9282"/>
          <a:stretch/>
        </p:blipFill>
        <p:spPr>
          <a:xfrm>
            <a:off x="2147776" y="1194848"/>
            <a:ext cx="4833024" cy="34728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8ABB06-61B5-D14A-87E9-2F41DAC41FC9}"/>
              </a:ext>
            </a:extLst>
          </p:cNvPr>
          <p:cNvSpPr/>
          <p:nvPr/>
        </p:nvSpPr>
        <p:spPr>
          <a:xfrm>
            <a:off x="6699700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C3BF7-B37C-1344-A441-7C1640778F7D}"/>
              </a:ext>
            </a:extLst>
          </p:cNvPr>
          <p:cNvSpPr/>
          <p:nvPr/>
        </p:nvSpPr>
        <p:spPr>
          <a:xfrm>
            <a:off x="6681976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88B45-A51C-AC43-83EC-0070756CDCE9}"/>
              </a:ext>
            </a:extLst>
          </p:cNvPr>
          <p:cNvSpPr/>
          <p:nvPr/>
        </p:nvSpPr>
        <p:spPr>
          <a:xfrm>
            <a:off x="6653615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hour: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302039"/>
              </p:ext>
            </p:extLst>
          </p:nvPr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447236"/>
              </p:ext>
            </p:extLst>
          </p:nvPr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39172"/>
              </p:ext>
            </p:extLst>
          </p:nvPr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265062"/>
              </p:ext>
            </p:extLst>
          </p:nvPr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42105"/>
              </p:ext>
            </p:extLst>
          </p:nvPr>
        </p:nvGraphicFramePr>
        <p:xfrm>
          <a:off x="5866381" y="1354761"/>
          <a:ext cx="261840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16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098396"/>
              </p:ext>
            </p:extLst>
          </p:nvPr>
        </p:nvGraphicFramePr>
        <p:xfrm>
          <a:off x="5866379" y="3590063"/>
          <a:ext cx="2618401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88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066832"/>
              </p:ext>
            </p:extLst>
          </p:nvPr>
        </p:nvGraphicFramePr>
        <p:xfrm>
          <a:off x="5873261" y="109365"/>
          <a:ext cx="261840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16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055497"/>
              </p:ext>
            </p:extLst>
          </p:nvPr>
        </p:nvGraphicFramePr>
        <p:xfrm>
          <a:off x="5866380" y="2626687"/>
          <a:ext cx="261840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88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8323615" y="483259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8323615" y="1712823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8323615" y="3959164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8323615" y="2977009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 using map(r with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444507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420809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394684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r="10278" b="9282"/>
          <a:stretch/>
        </p:blipFill>
        <p:spPr>
          <a:xfrm>
            <a:off x="2158409" y="1184215"/>
            <a:ext cx="4125433" cy="3472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200FE9-9FC5-6B48-B14D-1C1EDE41B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93958" t="17094" r="1" b="9282"/>
          <a:stretch/>
        </p:blipFill>
        <p:spPr>
          <a:xfrm>
            <a:off x="6283842" y="1194847"/>
            <a:ext cx="415849" cy="3472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FC718-8C3D-9241-9BD7-009B44E45D4B}"/>
              </a:ext>
            </a:extLst>
          </p:cNvPr>
          <p:cNvSpPr/>
          <p:nvPr/>
        </p:nvSpPr>
        <p:spPr>
          <a:xfrm>
            <a:off x="3134233" y="1332613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19C0D-54B5-5343-B59F-DFB38E04A04A}"/>
              </a:ext>
            </a:extLst>
          </p:cNvPr>
          <p:cNvSpPr/>
          <p:nvPr/>
        </p:nvSpPr>
        <p:spPr>
          <a:xfrm>
            <a:off x="3127142" y="247384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D6E88C-544F-064E-8B5B-3510B1F9AFA3}"/>
              </a:ext>
            </a:extLst>
          </p:cNvPr>
          <p:cNvSpPr/>
          <p:nvPr/>
        </p:nvSpPr>
        <p:spPr>
          <a:xfrm>
            <a:off x="3120047" y="353001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3D8751-88BB-364E-90B6-4A0711677545}"/>
              </a:ext>
            </a:extLst>
          </p:cNvPr>
          <p:cNvSpPr/>
          <p:nvPr/>
        </p:nvSpPr>
        <p:spPr>
          <a:xfrm>
            <a:off x="6433881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6D21E-9116-F04C-A710-A2E7F650FD77}"/>
              </a:ext>
            </a:extLst>
          </p:cNvPr>
          <p:cNvSpPr/>
          <p:nvPr/>
        </p:nvSpPr>
        <p:spPr>
          <a:xfrm>
            <a:off x="6416157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FF862A-899F-E44A-B285-DBFD14A7AF32}"/>
              </a:ext>
            </a:extLst>
          </p:cNvPr>
          <p:cNvSpPr/>
          <p:nvPr/>
        </p:nvSpPr>
        <p:spPr>
          <a:xfrm>
            <a:off x="6409062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9454</TotalTime>
  <Words>1480</Words>
  <Application>Microsoft Macintosh PowerPoint</Application>
  <PresentationFormat>On-screen Show (16:9)</PresentationFormat>
  <Paragraphs>382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Helvetica Neue Light</vt:lpstr>
      <vt:lpstr>Courier New</vt:lpstr>
      <vt:lpstr>Helvetica Neue</vt:lpstr>
      <vt:lpstr>Courier</vt:lpstr>
      <vt:lpstr>Merriweather Sans</vt:lpstr>
      <vt:lpstr>InfluxDays Template</vt:lpstr>
      <vt:lpstr>Advanced Data Analysis map() &amp; Custom Functions</vt:lpstr>
      <vt:lpstr>Exploring flux map()</vt:lpstr>
      <vt:lpstr>Map()</vt:lpstr>
      <vt:lpstr>Map() in flux</vt:lpstr>
      <vt:lpstr>Combine/derive data with map()</vt:lpstr>
      <vt:lpstr>PowerPoint Presentation</vt:lpstr>
      <vt:lpstr>Enrich data using map(r with … )</vt:lpstr>
      <vt:lpstr>PowerPoint Presentation</vt:lpstr>
      <vt:lpstr>Clean data using map(r with … )</vt:lpstr>
      <vt:lpstr>PowerPoint Presentation</vt:lpstr>
      <vt:lpstr>Exploring flux Custom Functions</vt:lpstr>
      <vt:lpstr>Recall: What Is Flux?</vt:lpstr>
      <vt:lpstr>Defining and using a custom function</vt:lpstr>
      <vt:lpstr>Defining a custom pipe forwardable function</vt:lpstr>
      <vt:lpstr>Let’s get dirty!</vt:lpstr>
      <vt:lpstr>Continuous Linear Pizza Oven</vt:lpstr>
      <vt:lpstr>Task</vt:lpstr>
      <vt:lpstr>PowerPoint Presentation</vt:lpstr>
      <vt:lpstr>PowerPoint Presentation</vt:lpstr>
      <vt:lpstr>Advanced Data Analysis map() &amp; Custom Functions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183</cp:revision>
  <dcterms:modified xsi:type="dcterms:W3CDTF">2020-07-21T13:58:44Z</dcterms:modified>
</cp:coreProperties>
</file>